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77" r:id="rId6"/>
    <p:sldId id="259" r:id="rId7"/>
    <p:sldId id="279" r:id="rId8"/>
    <p:sldId id="280" r:id="rId9"/>
    <p:sldId id="266" r:id="rId10"/>
    <p:sldId id="261" r:id="rId11"/>
    <p:sldId id="260" r:id="rId12"/>
    <p:sldId id="263" r:id="rId13"/>
    <p:sldId id="281" r:id="rId14"/>
    <p:sldId id="264" r:id="rId15"/>
    <p:sldId id="265" r:id="rId16"/>
    <p:sldId id="268" r:id="rId17"/>
    <p:sldId id="267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3" r:id="rId26"/>
    <p:sldId id="278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13356B"/>
    <a:srgbClr val="3A63A5"/>
    <a:srgbClr val="D1F5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19400" y="2362200"/>
            <a:ext cx="3124200" cy="3124200"/>
            <a:chOff x="2819400" y="2362200"/>
            <a:chExt cx="3124200" cy="3124200"/>
          </a:xfrm>
        </p:grpSpPr>
        <p:sp>
          <p:nvSpPr>
            <p:cNvPr id="9" name="Oval 8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Picture 3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0"/>
            <a:ext cx="9144000" cy="1923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900" b="1" dirty="0" smtClean="0">
                <a:solidFill>
                  <a:srgbClr val="BDEB43"/>
                </a:solidFill>
                <a:latin typeface="Trebuchet MS" pitchFamily="34" charset="0"/>
              </a:rPr>
              <a:t>goyaPhone</a:t>
            </a:r>
            <a:endParaRPr lang="en-US" sz="119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996226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Le t</a:t>
            </a:r>
            <a:r>
              <a:rPr lang="fr-FR" sz="4000" b="1" dirty="0" err="1" smtClean="0">
                <a:solidFill>
                  <a:srgbClr val="BDEB43"/>
                </a:solidFill>
                <a:latin typeface="Trebuchet MS" pitchFamily="34" charset="0"/>
              </a:rPr>
              <a:t>éléphone</a:t>
            </a:r>
            <a:r>
              <a:rPr lang="fr-FR" sz="4000" b="1" dirty="0" smtClean="0">
                <a:solidFill>
                  <a:srgbClr val="BDEB43"/>
                </a:solidFill>
                <a:latin typeface="Trebuchet MS" pitchFamily="34" charset="0"/>
              </a:rPr>
              <a:t> des </a:t>
            </a:r>
            <a:r>
              <a:rPr lang="fr-FR" sz="4000" b="1" dirty="0" err="1" smtClean="0">
                <a:solidFill>
                  <a:srgbClr val="BDEB43"/>
                </a:solidFill>
                <a:latin typeface="Trebuchet MS" pitchFamily="34" charset="0"/>
              </a:rPr>
              <a:t>co</a:t>
            </a:r>
            <a:r>
              <a:rPr lang="en-US" sz="4000" b="1" dirty="0" err="1" smtClean="0">
                <a:solidFill>
                  <a:srgbClr val="BDEB43"/>
                </a:solidFill>
                <a:latin typeface="Trebuchet MS" pitchFamily="34" charset="0"/>
              </a:rPr>
              <a:t>mmerciaux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smtClean="0">
                <a:solidFill>
                  <a:srgbClr val="BDEB43"/>
                </a:solidFill>
                <a:latin typeface="Trebuchet MS" pitchFamily="34" charset="0"/>
              </a:rPr>
              <a:t>Propriété</a:t>
            </a:r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 </a:t>
            </a:r>
            <a:r>
              <a:rPr lang="fr-FR" sz="8000" b="1" dirty="0" smtClean="0">
                <a:solidFill>
                  <a:srgbClr val="BDEB43"/>
                </a:solidFill>
                <a:latin typeface="Trebuchet MS" pitchFamily="34" charset="0"/>
              </a:rPr>
              <a:t>intellectuelle</a:t>
            </a:r>
            <a:endParaRPr lang="fr-FR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Single founder </a:t>
            </a:r>
            <a:r>
              <a:rPr lang="en-US" sz="8000" b="1" dirty="0" err="1" smtClean="0">
                <a:solidFill>
                  <a:srgbClr val="BDEB43"/>
                </a:solidFill>
                <a:latin typeface="Trebuchet MS" pitchFamily="34" charset="0"/>
              </a:rPr>
              <a:t>autodidacte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3400"/>
            <a:ext cx="9144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BDEB43"/>
                </a:solidFill>
                <a:latin typeface="Trebuchet MS" pitchFamily="34" charset="0"/>
              </a:rPr>
              <a:t>Des pubs en ligne</a:t>
            </a:r>
            <a:endParaRPr lang="fr-FR" sz="7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www.goyaphone.eu/fr/pubs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81200"/>
            <a:ext cx="9144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BDEB43"/>
                </a:solidFill>
                <a:latin typeface="Trebuchet MS" pitchFamily="34" charset="0"/>
              </a:rPr>
              <a:t>MONDIAL</a:t>
            </a:r>
            <a:endParaRPr lang="fr-FR" sz="7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92076"/>
            <a:ext cx="9144000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BDEB43"/>
                </a:solidFill>
                <a:latin typeface="Trebuchet MS" pitchFamily="34" charset="0"/>
              </a:rPr>
              <a:t>financement</a:t>
            </a:r>
            <a:endParaRPr lang="en-US" sz="7200" b="1" dirty="0" smtClean="0">
              <a:solidFill>
                <a:srgbClr val="BDEB43"/>
              </a:solidFill>
              <a:latin typeface="Trebuchet MS" pitchFamily="34" charset="0"/>
            </a:endParaRPr>
          </a:p>
          <a:p>
            <a:pPr algn="ctr"/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1 million </a:t>
            </a:r>
            <a:r>
              <a:rPr lang="en-US" sz="7200" b="1" dirty="0" err="1" smtClean="0">
                <a:solidFill>
                  <a:srgbClr val="BDEB43"/>
                </a:solidFill>
                <a:latin typeface="Trebuchet MS" pitchFamily="34" charset="0"/>
              </a:rPr>
              <a:t>d’euros</a:t>
            </a:r>
            <a:endParaRPr lang="fr-FR" sz="7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www.goyaphone.eu/invest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5855"/>
            <a:ext cx="9144000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4K de pub par jour pendant 200 jours</a:t>
            </a:r>
            <a:endParaRPr lang="fr-FR" sz="7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5855"/>
            <a:ext cx="9144000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10 mille </a:t>
            </a:r>
            <a:r>
              <a:rPr lang="en-US" sz="7200" b="1" dirty="0" err="1" smtClean="0">
                <a:solidFill>
                  <a:srgbClr val="BDEB43"/>
                </a:solidFill>
                <a:latin typeface="Trebuchet MS" pitchFamily="34" charset="0"/>
              </a:rPr>
              <a:t>utilisateurs</a:t>
            </a:r>
            <a:endParaRPr lang="en-US" sz="7200" b="1" dirty="0" smtClean="0">
              <a:solidFill>
                <a:srgbClr val="BDEB43"/>
              </a:solidFill>
              <a:latin typeface="Trebuchet MS" pitchFamily="34" charset="0"/>
            </a:endParaRPr>
          </a:p>
          <a:p>
            <a:pPr algn="ctr"/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en 200 </a:t>
            </a:r>
            <a:r>
              <a:rPr lang="en-US" sz="7200" b="1" dirty="0" err="1" smtClean="0">
                <a:solidFill>
                  <a:srgbClr val="BDEB43"/>
                </a:solidFill>
                <a:latin typeface="Trebuchet MS" pitchFamily="34" charset="0"/>
              </a:rPr>
              <a:t>jours</a:t>
            </a:r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 </a:t>
            </a:r>
          </a:p>
        </p:txBody>
      </p:sp>
      <p:grpSp>
        <p:nvGrpSpPr>
          <p:cNvPr id="3" name="Group 8"/>
          <p:cNvGrpSpPr/>
          <p:nvPr/>
        </p:nvGrpSpPr>
        <p:grpSpPr>
          <a:xfrm>
            <a:off x="3886200" y="3886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3" y="2575213"/>
              <a:ext cx="2698174" cy="269817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4LeafClover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omeOnBoy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CannabisProspecting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ashRolls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Comment on </a:t>
            </a:r>
            <a:r>
              <a:rPr lang="en-US" sz="8000" b="1" dirty="0" err="1" smtClean="0">
                <a:solidFill>
                  <a:srgbClr val="BDEB43"/>
                </a:solidFill>
                <a:latin typeface="Trebuchet MS" pitchFamily="34" charset="0"/>
              </a:rPr>
              <a:t>trouve</a:t>
            </a:r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 un client?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0" name="Oval 9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10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Cockpit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hromatic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MegaComplex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Parachute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rocodials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CRMThatRocks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MoonF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aa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27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Un CRM con</a:t>
            </a:r>
            <a:r>
              <a:rPr lang="fr-FR" sz="8000" b="1" dirty="0" smtClean="0">
                <a:solidFill>
                  <a:srgbClr val="BDEB43"/>
                </a:solidFill>
                <a:latin typeface="Trebuchet MS" pitchFamily="34" charset="0"/>
              </a:rPr>
              <a:t>ç</a:t>
            </a:r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u pour le phoning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11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goyaPhonefr1.png"/>
          <p:cNvPicPr>
            <a:picLocks noChangeAspect="1" noChangeArrowheads="1"/>
          </p:cNvPicPr>
          <p:nvPr/>
        </p:nvPicPr>
        <p:blipFill>
          <a:blip r:embed="rId2" cstate="print"/>
          <a:srcRect l="8735" r="9577" b="40643"/>
          <a:stretch>
            <a:fillRect/>
          </a:stretch>
        </p:blipFill>
        <p:spPr bwMode="auto">
          <a:xfrm>
            <a:off x="876300" y="125527"/>
            <a:ext cx="7391400" cy="66069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72200" y="4800600"/>
            <a:ext cx="27432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BDEB43"/>
                </a:solidFill>
                <a:latin typeface="Trebuchet MS" pitchFamily="34" charset="0"/>
              </a:rPr>
              <a:t>pas de </a:t>
            </a:r>
            <a:r>
              <a:rPr lang="en-US" sz="3600" b="1" dirty="0" err="1" smtClean="0">
                <a:solidFill>
                  <a:srgbClr val="BDEB43"/>
                </a:solidFill>
                <a:latin typeface="Trebuchet MS" pitchFamily="34" charset="0"/>
              </a:rPr>
              <a:t>saisie</a:t>
            </a:r>
            <a:endParaRPr lang="en-US" sz="3600" b="1" dirty="0" smtClean="0">
              <a:solidFill>
                <a:srgbClr val="BDEB43"/>
              </a:solidFill>
              <a:latin typeface="Trebuchet MS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BDEB43"/>
                </a:solidFill>
                <a:latin typeface="Trebuchet MS" pitchFamily="34" charset="0"/>
              </a:rPr>
              <a:t>manuelle</a:t>
            </a:r>
            <a:endParaRPr lang="en-US" sz="36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Un CRM con</a:t>
            </a:r>
            <a:r>
              <a:rPr lang="fr-FR" sz="8000" b="1" dirty="0" smtClean="0">
                <a:solidFill>
                  <a:srgbClr val="BDEB43"/>
                </a:solidFill>
                <a:latin typeface="Trebuchet MS" pitchFamily="34" charset="0"/>
              </a:rPr>
              <a:t>ç</a:t>
            </a:r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u pour le </a:t>
            </a:r>
            <a:r>
              <a:rPr lang="en-US" sz="8000" b="1" dirty="0" err="1" smtClean="0">
                <a:solidFill>
                  <a:srgbClr val="BDEB43"/>
                </a:solidFill>
                <a:latin typeface="Trebuchet MS" pitchFamily="34" charset="0"/>
              </a:rPr>
              <a:t>suivi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goyaPhoneF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122050"/>
            <a:ext cx="8826500" cy="52119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581471"/>
            <a:ext cx="9144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BDEB43"/>
                </a:solidFill>
                <a:latin typeface="Trebuchet MS" pitchFamily="34" charset="0"/>
              </a:rPr>
              <a:t>filtrer</a:t>
            </a:r>
            <a:r>
              <a:rPr lang="en-US" sz="3600" b="1" dirty="0" smtClean="0">
                <a:solidFill>
                  <a:srgbClr val="BDEB43"/>
                </a:solidFill>
                <a:latin typeface="Trebuchet MS" pitchFamily="34" charset="0"/>
              </a:rPr>
              <a:t> </a:t>
            </a:r>
            <a:r>
              <a:rPr lang="en-US" sz="3600" b="1" dirty="0" err="1" smtClean="0">
                <a:solidFill>
                  <a:srgbClr val="BDEB43"/>
                </a:solidFill>
                <a:latin typeface="Trebuchet MS" pitchFamily="34" charset="0"/>
              </a:rPr>
              <a:t>l’historique</a:t>
            </a:r>
            <a:r>
              <a:rPr lang="en-US" sz="3600" b="1" dirty="0" smtClean="0">
                <a:solidFill>
                  <a:srgbClr val="BDEB43"/>
                </a:solidFill>
                <a:latin typeface="Trebuchet MS" pitchFamily="34" charset="0"/>
              </a:rPr>
              <a:t> </a:t>
            </a:r>
            <a:r>
              <a:rPr lang="en-US" sz="3600" b="1" dirty="0" err="1" smtClean="0">
                <a:solidFill>
                  <a:srgbClr val="BDEB43"/>
                </a:solidFill>
                <a:latin typeface="Trebuchet MS" pitchFamily="34" charset="0"/>
              </a:rPr>
              <a:t>d’appels</a:t>
            </a:r>
            <a:endParaRPr lang="en-US" sz="3600" b="1" dirty="0" smtClean="0">
              <a:solidFill>
                <a:srgbClr val="BDEB43"/>
              </a:solidFill>
              <a:latin typeface="Trebuchet MS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BDEB43"/>
                </a:solidFill>
                <a:latin typeface="Trebuchet MS" pitchFamily="34" charset="0"/>
              </a:rPr>
              <a:t>possible + facile</a:t>
            </a:r>
            <a:endParaRPr lang="en-US" sz="36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182380"/>
            <a:ext cx="9144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BDEB43"/>
                </a:solidFill>
                <a:latin typeface="Trebuchet MS" pitchFamily="34" charset="0"/>
              </a:rPr>
              <a:t>filtrer</a:t>
            </a:r>
            <a:r>
              <a:rPr lang="en-US" sz="2800" b="1" dirty="0" smtClean="0">
                <a:solidFill>
                  <a:srgbClr val="BDEB43"/>
                </a:solidFill>
                <a:latin typeface="Trebuchet MS" pitchFamily="34" charset="0"/>
              </a:rPr>
              <a:t> les prospects: la m</a:t>
            </a:r>
            <a:r>
              <a:rPr lang="fr-FR" sz="2800" b="1" dirty="0" smtClean="0">
                <a:solidFill>
                  <a:srgbClr val="BDEB43"/>
                </a:solidFill>
                <a:latin typeface="Trebuchet MS" pitchFamily="34" charset="0"/>
              </a:rPr>
              <a:t>é</a:t>
            </a:r>
            <a:r>
              <a:rPr lang="en-US" sz="2800" b="1" dirty="0" err="1" smtClean="0">
                <a:solidFill>
                  <a:srgbClr val="BDEB43"/>
                </a:solidFill>
                <a:latin typeface="Trebuchet MS" pitchFamily="34" charset="0"/>
              </a:rPr>
              <a:t>moire</a:t>
            </a:r>
            <a:r>
              <a:rPr lang="en-US" sz="2800" b="1" dirty="0" smtClean="0">
                <a:solidFill>
                  <a:srgbClr val="BDEB43"/>
                </a:solidFill>
                <a:latin typeface="Trebuchet MS" pitchFamily="34" charset="0"/>
              </a:rPr>
              <a:t> des </a:t>
            </a:r>
            <a:r>
              <a:rPr lang="en-US" sz="2800" b="1" dirty="0" err="1" smtClean="0">
                <a:solidFill>
                  <a:srgbClr val="BDEB43"/>
                </a:solidFill>
                <a:latin typeface="Trebuchet MS" pitchFamily="34" charset="0"/>
              </a:rPr>
              <a:t>commerciaux</a:t>
            </a:r>
            <a:endParaRPr lang="en-US" sz="28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pic>
        <p:nvPicPr>
          <p:cNvPr id="1026" name="Picture 2" descr="C:\Users\Lenovo\Desktop\CaptureF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950" y="304800"/>
            <a:ext cx="43561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BDEB43"/>
                </a:solidFill>
                <a:latin typeface="Trebuchet MS" pitchFamily="34" charset="0"/>
              </a:rPr>
              <a:t>CRM en SAAS self-service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www.goyaphone.eu/fr/tarifs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10" name="Group 8"/>
          <p:cNvGrpSpPr/>
          <p:nvPr/>
        </p:nvGrpSpPr>
        <p:grpSpPr>
          <a:xfrm>
            <a:off x="4000500" y="4876800"/>
            <a:ext cx="1143000" cy="1143000"/>
            <a:chOff x="2819400" y="2362200"/>
            <a:chExt cx="3124200" cy="3124200"/>
          </a:xfrm>
        </p:grpSpPr>
        <p:sp>
          <p:nvSpPr>
            <p:cNvPr id="11" name="Oval 10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13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pic>
        <p:nvPicPr>
          <p:cNvPr id="12" name="Picture 11" descr="CaptureF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4738" y="990600"/>
            <a:ext cx="6994525" cy="358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91</Words>
  <Application>Microsoft Office PowerPoint</Application>
  <PresentationFormat>On-screen Show (4:3)</PresentationFormat>
  <Paragraphs>30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42</cp:revision>
  <dcterms:created xsi:type="dcterms:W3CDTF">2018-04-09T19:24:09Z</dcterms:created>
  <dcterms:modified xsi:type="dcterms:W3CDTF">2020-08-15T11:27:26Z</dcterms:modified>
</cp:coreProperties>
</file>